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4" r:id="rId5"/>
    <p:sldId id="261" r:id="rId6"/>
    <p:sldId id="259" r:id="rId7"/>
    <p:sldId id="275" r:id="rId8"/>
    <p:sldId id="268" r:id="rId9"/>
    <p:sldId id="269" r:id="rId10"/>
    <p:sldId id="270" r:id="rId11"/>
    <p:sldId id="271" r:id="rId12"/>
    <p:sldId id="272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AAE8F-7738-514C-9B55-2123754CA9D0}" type="datetimeFigureOut">
              <a:rPr lang="en-US" smtClean="0"/>
              <a:pPr/>
              <a:t>10/18/24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639F-7D20-C845-8719-75BC349B0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4" y="1058243"/>
            <a:ext cx="7508636" cy="2542207"/>
          </a:xfrm>
        </p:spPr>
        <p:txBody>
          <a:bodyPr>
            <a:normAutofit/>
          </a:bodyPr>
          <a:lstStyle/>
          <a:p>
            <a:r>
              <a:rPr lang="en-US" sz="5400"/>
              <a:t>Clinical Hospitality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3224463"/>
            <a:ext cx="7066444" cy="3633537"/>
          </a:xfrm>
        </p:spPr>
        <p:txBody>
          <a:bodyPr>
            <a:normAutofit/>
          </a:bodyPr>
          <a:lstStyle/>
          <a:p>
            <a:r>
              <a:rPr lang="en-US" sz="3459" dirty="0">
                <a:solidFill>
                  <a:schemeClr val="tx1"/>
                </a:solidFill>
              </a:rPr>
              <a:t>An ethical and humanitarian attitudinal stance </a:t>
            </a:r>
          </a:p>
          <a:p>
            <a:r>
              <a:rPr lang="en-US" sz="3459" dirty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AU" dirty="0"/>
            </a:br>
            <a:r>
              <a:rPr lang="en-US" sz="3111" b="1" dirty="0"/>
              <a:t> </a:t>
            </a:r>
            <a:r>
              <a:rPr lang="en-US" sz="2700" b="1" dirty="0"/>
              <a:t>2.  Capacity and willingness to reflect on the influence of the clinician’s current and historical context.</a:t>
            </a:r>
            <a:br>
              <a:rPr lang="en-AU" sz="2700" dirty="0"/>
            </a:br>
            <a:endParaRPr lang="en-AU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inextricable context of history of BOTH  participants  patient and therapist</a:t>
            </a:r>
          </a:p>
          <a:p>
            <a:endParaRPr lang="en-US" sz="2000" dirty="0"/>
          </a:p>
          <a:p>
            <a:r>
              <a:rPr lang="en-US" sz="2000" dirty="0"/>
              <a:t>The primacy of mutuality of influence  and subjectivity .</a:t>
            </a:r>
          </a:p>
          <a:p>
            <a:pPr marL="0" indent="0">
              <a:buNone/>
            </a:pPr>
            <a:r>
              <a:rPr lang="en-US" sz="2000" dirty="0"/>
              <a:t>      “ Everything we look at is covered by a firm of our subjectivity</a:t>
            </a:r>
            <a:r>
              <a:rPr lang="en-US" sz="2000" b="1" dirty="0"/>
              <a:t>”  </a:t>
            </a:r>
            <a:r>
              <a:rPr lang="en-US" sz="1300" b="1" dirty="0"/>
              <a:t>( </a:t>
            </a:r>
            <a:r>
              <a:rPr lang="en-US" sz="1300" b="1" dirty="0" err="1"/>
              <a:t>Jaenicke</a:t>
            </a:r>
            <a:r>
              <a:rPr lang="en-US" sz="1300" b="1" dirty="0"/>
              <a:t> 2011)</a:t>
            </a:r>
          </a:p>
          <a:p>
            <a:endParaRPr lang="en-US" sz="2000" dirty="0"/>
          </a:p>
          <a:p>
            <a:r>
              <a:rPr lang="en-US" sz="2000" dirty="0"/>
              <a:t>It is fundamental to reflect on the WHY of becoming a psychotherapist and how this serves us, WHAT we were wanting from the experience…what is it that we are attempting in our work to repair or address in ourselves ?  </a:t>
            </a:r>
          </a:p>
          <a:p>
            <a:r>
              <a:rPr lang="en-US" sz="2000" dirty="0"/>
              <a:t>“we are all more simply human than otherwise “   </a:t>
            </a:r>
            <a:r>
              <a:rPr lang="en-US" sz="1300" b="1" dirty="0"/>
              <a:t>(</a:t>
            </a:r>
            <a:r>
              <a:rPr lang="en-US" sz="1300" b="1" i="1" dirty="0"/>
              <a:t>Sullivan 1946,pp16)</a:t>
            </a:r>
          </a:p>
          <a:p>
            <a:endParaRPr lang="en-US" sz="2000" dirty="0"/>
          </a:p>
          <a:p>
            <a:r>
              <a:rPr lang="en-US" sz="2000" dirty="0"/>
              <a:t>The therapist’ s own subjectivity is inextricably involved and abundantly apparent in our efforts to make contact and understand the suffering of our patient.  </a:t>
            </a:r>
          </a:p>
          <a:p>
            <a:endParaRPr lang="en-US" sz="2000" dirty="0"/>
          </a:p>
          <a:p>
            <a:r>
              <a:rPr lang="en-US" sz="2000" dirty="0"/>
              <a:t>Engage the patient simply, humbly and patiently to possibly minimize the unavoidable shame  that patients will inevitably feel over needing our “help “ at all. </a:t>
            </a:r>
            <a:endParaRPr lang="en-AU" sz="2000" dirty="0"/>
          </a:p>
          <a:p>
            <a:endParaRPr lang="en-AU" sz="2000" dirty="0"/>
          </a:p>
          <a:p>
            <a:endParaRPr lang="en-AU" sz="2000" dirty="0"/>
          </a:p>
          <a:p>
            <a:endParaRPr lang="en-A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 3. A capacity to attend to the quality of the relationship</a:t>
            </a:r>
            <a:r>
              <a:rPr lang="en-US" sz="2800" dirty="0"/>
              <a:t>.</a:t>
            </a:r>
            <a:r>
              <a:rPr lang="en-AU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2600" dirty="0"/>
              <a:t> </a:t>
            </a:r>
            <a:r>
              <a:rPr lang="en-US" sz="6200" dirty="0"/>
              <a:t>One of the first principles of hospitality is to “welcome” your guest.   Welcome them into your home / clinic / consulting room. Welcome them into the mutuality of relational home</a:t>
            </a:r>
          </a:p>
          <a:p>
            <a:r>
              <a:rPr lang="en-US" sz="5600" b="1" dirty="0"/>
              <a:t> ( </a:t>
            </a:r>
            <a:r>
              <a:rPr lang="en-US" sz="5600" b="1" dirty="0" err="1"/>
              <a:t>R.Stolorow</a:t>
            </a:r>
            <a:r>
              <a:rPr lang="en-US" sz="5600" b="1" dirty="0"/>
              <a:t> ) </a:t>
            </a:r>
            <a:r>
              <a:rPr lang="en-US" sz="6200" dirty="0"/>
              <a:t>which may be something they have not previously been offered.</a:t>
            </a:r>
          </a:p>
          <a:p>
            <a:pPr marL="0" indent="0">
              <a:buNone/>
            </a:pPr>
            <a:endParaRPr lang="en-US" sz="6200" dirty="0"/>
          </a:p>
          <a:p>
            <a:r>
              <a:rPr lang="en-US" sz="6200" dirty="0"/>
              <a:t>Hence when a patient enters your space there is an imperative for a  stance of welcoming hospitality to this “suffering stranger</a:t>
            </a:r>
            <a:r>
              <a:rPr lang="en-US" sz="5600" dirty="0"/>
              <a:t>”  </a:t>
            </a:r>
            <a:r>
              <a:rPr lang="en-US" sz="5600" b="1" dirty="0"/>
              <a:t>(  Emmanuel Levinas  ) </a:t>
            </a:r>
          </a:p>
          <a:p>
            <a:endParaRPr lang="en-US" sz="6200" b="1" dirty="0"/>
          </a:p>
          <a:p>
            <a:r>
              <a:rPr lang="en-US" sz="6200" dirty="0"/>
              <a:t>The ability and authority to acknowledge  the process but at the same time be open to being uncertain of the  content.  </a:t>
            </a:r>
            <a:r>
              <a:rPr lang="en-US" sz="5600" b="1" dirty="0"/>
              <a:t>( Mc Williams, N.   2004 pp.90)   </a:t>
            </a:r>
            <a:r>
              <a:rPr lang="en-US" sz="6200" dirty="0"/>
              <a:t>is how we hold the asymmetry of the relationship despite the mutuality of the dyadic exchange. </a:t>
            </a:r>
          </a:p>
          <a:p>
            <a:endParaRPr lang="en-AU" sz="6200" dirty="0"/>
          </a:p>
          <a:p>
            <a:endParaRPr lang="en-US" sz="6200" dirty="0"/>
          </a:p>
          <a:p>
            <a:r>
              <a:rPr lang="en-US" sz="6200" dirty="0"/>
              <a:t>generosity also supports the stance of hospitality in the clinical relationship.</a:t>
            </a:r>
          </a:p>
          <a:p>
            <a:endParaRPr lang="en-US" sz="6200" dirty="0"/>
          </a:p>
          <a:p>
            <a:r>
              <a:rPr lang="en-US" sz="6200" dirty="0"/>
              <a:t>generosity is informed by the hermeneutics of trust which keeps us closer to the patient’s truth …  </a:t>
            </a:r>
            <a:r>
              <a:rPr lang="en-US" sz="6200" b="1" dirty="0"/>
              <a:t>(D. Orange 2011.p3)   </a:t>
            </a:r>
            <a:r>
              <a:rPr lang="en-US" sz="6200" dirty="0"/>
              <a:t>It invites less defensiveness from the patient  with recognition of defenses and denial as necessary modes of coping with unbearable trauma terrors and isolating anxieties.</a:t>
            </a:r>
            <a:endParaRPr lang="en-AU" sz="6200" dirty="0"/>
          </a:p>
          <a:p>
            <a:r>
              <a:rPr lang="en-US" sz="6200" dirty="0"/>
              <a:t>  </a:t>
            </a:r>
            <a:endParaRPr lang="en-AU" sz="6200" dirty="0"/>
          </a:p>
          <a:p>
            <a:endParaRPr lang="en-AU" sz="4500" dirty="0"/>
          </a:p>
          <a:p>
            <a:endParaRPr lang="en-AU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/>
              <a:t>A willingness to appreciate complexity while resisting to the pull reductionist thinking.</a:t>
            </a:r>
            <a:br>
              <a:rPr lang="en-AU" sz="2400" dirty="0"/>
            </a:b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9254"/>
            <a:ext cx="8229600" cy="5185610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/>
              <a:t>When we reduce the inherent complexity of any human situation  and reduce it to simple rules and  dichotomies</a:t>
            </a:r>
            <a:r>
              <a:rPr lang="en-AU" sz="5600" dirty="0"/>
              <a:t> </a:t>
            </a:r>
          </a:p>
          <a:p>
            <a:endParaRPr lang="en-AU" sz="5600" dirty="0"/>
          </a:p>
          <a:p>
            <a:r>
              <a:rPr lang="en-US" sz="5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This is </a:t>
            </a:r>
            <a:r>
              <a:rPr lang="en-US" sz="5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challenging to resist because conscious or not, the temptation and  enticements of reductionism  offers to assist us in denying the troubling  and uncertainty of complexity.</a:t>
            </a:r>
          </a:p>
          <a:p>
            <a:endParaRPr lang="en-US" sz="5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5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Integrated understanding of Clinical hospitality </a:t>
            </a:r>
            <a:r>
              <a:rPr lang="en-US" sz="56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dosent</a:t>
            </a:r>
            <a:r>
              <a:rPr lang="en-US" sz="5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fully protect us but supports our capacity to resist the temptations of reductionism. </a:t>
            </a:r>
            <a:endParaRPr lang="en-AU" sz="5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5600" dirty="0"/>
          </a:p>
          <a:p>
            <a:r>
              <a:rPr lang="en-US" sz="5600" dirty="0"/>
              <a:t>To be willing to assume the attitude of fallibility, to be “radically undogmatic “ </a:t>
            </a:r>
            <a:r>
              <a:rPr lang="en-US" sz="5600" b="1" dirty="0"/>
              <a:t> </a:t>
            </a:r>
            <a:r>
              <a:rPr lang="en-US" sz="4800" b="1" dirty="0"/>
              <a:t>(Hans Gadamer in Orange 2011 p.25 ). </a:t>
            </a:r>
          </a:p>
          <a:p>
            <a:endParaRPr lang="en-US" sz="5600" b="1" dirty="0"/>
          </a:p>
          <a:p>
            <a:r>
              <a:rPr lang="en-US" sz="5600" dirty="0"/>
              <a:t>When developing our clinical hospitality we want to appreciate that we have to do something when we try to understand another.</a:t>
            </a:r>
          </a:p>
          <a:p>
            <a:endParaRPr lang="en-AU" sz="5600" dirty="0"/>
          </a:p>
          <a:p>
            <a:r>
              <a:rPr lang="en-US" sz="5600" dirty="0"/>
              <a:t>“ understanding must be willed and sought at every point”</a:t>
            </a:r>
            <a:r>
              <a:rPr lang="en-AU" sz="4800" b="1" dirty="0"/>
              <a:t>( F. </a:t>
            </a:r>
            <a:r>
              <a:rPr lang="en-AU" sz="4800" b="1" dirty="0" err="1"/>
              <a:t>Scleiermacher</a:t>
            </a:r>
            <a:r>
              <a:rPr lang="en-AU" sz="4800" b="1" dirty="0"/>
              <a:t> 1077p110</a:t>
            </a:r>
            <a:r>
              <a:rPr lang="en-US" sz="4800" b="1" dirty="0"/>
              <a:t> )</a:t>
            </a:r>
          </a:p>
          <a:p>
            <a:endParaRPr lang="en-US" sz="4000" b="1" dirty="0"/>
          </a:p>
          <a:p>
            <a:r>
              <a:rPr lang="en-US" sz="5600" dirty="0"/>
              <a:t>A hospitable attitude is fostered by fallibilism</a:t>
            </a:r>
            <a:r>
              <a:rPr lang="en-AU" sz="5600" dirty="0"/>
              <a:t> </a:t>
            </a:r>
            <a:r>
              <a:rPr lang="en-US" sz="5600" dirty="0"/>
              <a:t>is that  knowing  that all knowledge is provisional </a:t>
            </a:r>
          </a:p>
          <a:p>
            <a:endParaRPr lang="en-AU" sz="5600" dirty="0"/>
          </a:p>
          <a:p>
            <a:r>
              <a:rPr lang="en-US" sz="5600" dirty="0"/>
              <a:t> To be prepared to being open to the emergent experience of the other  and of being incorrect about something that we might have previously been sure about. </a:t>
            </a:r>
          </a:p>
          <a:p>
            <a:endParaRPr lang="en-US" sz="5600" dirty="0"/>
          </a:p>
          <a:p>
            <a:r>
              <a:rPr lang="en-US" sz="5600" dirty="0"/>
              <a:t>This attitude clearly goes hand in hand with a contriteness or humility in relationship to our sense of ourselves as the knowing / expert particularly in the clinical context. </a:t>
            </a:r>
            <a:endParaRPr lang="en-AU" sz="5600" dirty="0"/>
          </a:p>
          <a:p>
            <a:pPr>
              <a:buNone/>
            </a:pPr>
            <a:r>
              <a:rPr lang="en-US" sz="5600" dirty="0"/>
              <a:t> </a:t>
            </a:r>
            <a:endParaRPr lang="en-AU" sz="5600" dirty="0"/>
          </a:p>
          <a:p>
            <a:pPr>
              <a:buNone/>
            </a:pPr>
            <a:endParaRPr lang="en-AU" sz="4300" dirty="0"/>
          </a:p>
          <a:p>
            <a:endParaRPr lang="en-A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088"/>
            <a:ext cx="8229600" cy="5041075"/>
          </a:xfrm>
        </p:spPr>
        <p:txBody>
          <a:bodyPr>
            <a:normAutofit fontScale="25000" lnSpcReduction="20000"/>
          </a:bodyPr>
          <a:lstStyle/>
          <a:p>
            <a:r>
              <a:rPr lang="en-US" sz="4400" dirty="0"/>
              <a:t>Thinking For Clinicians:</a:t>
            </a:r>
          </a:p>
          <a:p>
            <a:pPr>
              <a:buNone/>
            </a:pPr>
            <a:r>
              <a:rPr lang="en-US" sz="4400" dirty="0"/>
              <a:t>               Philosophical Resources for the Contemporary Psychoanalysis and the Humanistic Psychotherapies   </a:t>
            </a:r>
          </a:p>
          <a:p>
            <a:pPr>
              <a:buNone/>
            </a:pPr>
            <a:r>
              <a:rPr lang="en-US" sz="4400" dirty="0"/>
              <a:t>                D. Orange 2010</a:t>
            </a:r>
          </a:p>
          <a:p>
            <a:pPr>
              <a:buNone/>
            </a:pPr>
            <a:endParaRPr lang="en-US" sz="4400" dirty="0"/>
          </a:p>
          <a:p>
            <a:r>
              <a:rPr lang="en-US" sz="4400" dirty="0"/>
              <a:t>The suffering Stranger: Hermeneutics For Everyday Clinical Practice </a:t>
            </a:r>
          </a:p>
          <a:p>
            <a:pPr>
              <a:buNone/>
            </a:pPr>
            <a:r>
              <a:rPr lang="en-US" sz="4400" dirty="0"/>
              <a:t>              D. Orange 2012</a:t>
            </a:r>
          </a:p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4400" dirty="0"/>
              <a:t>              Nourishing The Inner Life of  Clinicians and Humanitarians </a:t>
            </a:r>
          </a:p>
          <a:p>
            <a:pPr>
              <a:buNone/>
            </a:pPr>
            <a:r>
              <a:rPr lang="en-US" sz="4400" dirty="0"/>
              <a:t>               The Ethical Turn in Psychoanalysis   </a:t>
            </a:r>
          </a:p>
          <a:p>
            <a:pPr>
              <a:buNone/>
            </a:pPr>
            <a:r>
              <a:rPr lang="en-US" sz="4400" dirty="0"/>
              <a:t>                D. Orange 2016</a:t>
            </a:r>
          </a:p>
          <a:p>
            <a:pPr>
              <a:buNone/>
            </a:pPr>
            <a:endParaRPr lang="en-US" sz="4400" dirty="0"/>
          </a:p>
          <a:p>
            <a:r>
              <a:rPr lang="en-US" sz="4400" dirty="0"/>
              <a:t>The Renewal Of Generosity: Illness, Medicine and How to Live.</a:t>
            </a:r>
          </a:p>
          <a:p>
            <a:pPr marL="0" indent="0">
              <a:buNone/>
            </a:pPr>
            <a:r>
              <a:rPr lang="en-US" sz="4400" dirty="0"/>
              <a:t>               Arthur  Frank 2005</a:t>
            </a:r>
          </a:p>
          <a:p>
            <a:endParaRPr lang="en-US" sz="4400" dirty="0"/>
          </a:p>
          <a:p>
            <a:r>
              <a:rPr lang="en-US" sz="4400" dirty="0"/>
              <a:t>Change is Psychoanalysis. AN Analyst’s Reflections on the Therapeutic Relationship</a:t>
            </a:r>
          </a:p>
          <a:p>
            <a:pPr marL="0" indent="0">
              <a:buNone/>
            </a:pPr>
            <a:r>
              <a:rPr lang="en-US" sz="4400" dirty="0"/>
              <a:t>             Chris </a:t>
            </a:r>
            <a:r>
              <a:rPr lang="en-US" sz="4400" dirty="0" err="1"/>
              <a:t>Jaenicke</a:t>
            </a:r>
            <a:r>
              <a:rPr lang="en-US" sz="4400" dirty="0"/>
              <a:t>  2011</a:t>
            </a:r>
          </a:p>
          <a:p>
            <a:endParaRPr lang="en-US" sz="4400" dirty="0"/>
          </a:p>
          <a:p>
            <a:r>
              <a:rPr lang="en-US" sz="4400" dirty="0"/>
              <a:t>Psychoanalytic Treatment An Intersubjective Approach</a:t>
            </a:r>
          </a:p>
          <a:p>
            <a:pPr marL="0" indent="0">
              <a:buNone/>
            </a:pPr>
            <a:r>
              <a:rPr lang="en-US" sz="4400" dirty="0"/>
              <a:t>             R. </a:t>
            </a:r>
            <a:r>
              <a:rPr lang="en-US" sz="4400" dirty="0" err="1"/>
              <a:t>Stolorow</a:t>
            </a:r>
            <a:r>
              <a:rPr lang="en-US" sz="4400" dirty="0"/>
              <a:t>, B. </a:t>
            </a:r>
            <a:r>
              <a:rPr lang="en-US" sz="4400" dirty="0" err="1"/>
              <a:t>Brandchaft</a:t>
            </a:r>
            <a:r>
              <a:rPr lang="en-US" sz="4400" dirty="0"/>
              <a:t>, G. Atwood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      Philosophers of interest:                             </a:t>
            </a:r>
          </a:p>
          <a:p>
            <a:pPr marL="0" indent="0">
              <a:buNone/>
            </a:pPr>
            <a:r>
              <a:rPr lang="en-US" sz="4400" dirty="0"/>
              <a:t>                                                                                              Infant Researchers</a:t>
            </a:r>
          </a:p>
          <a:p>
            <a:r>
              <a:rPr lang="en-US" sz="4400" dirty="0"/>
              <a:t>            Hans-Georg Gadamer</a:t>
            </a:r>
          </a:p>
          <a:p>
            <a:pPr>
              <a:buNone/>
            </a:pPr>
            <a:r>
              <a:rPr lang="en-US" sz="4400" dirty="0"/>
              <a:t>                      Emmanuel Levinas</a:t>
            </a:r>
          </a:p>
          <a:p>
            <a:pPr>
              <a:buNone/>
            </a:pPr>
            <a:r>
              <a:rPr lang="en-US" sz="4400" dirty="0"/>
              <a:t>                      </a:t>
            </a:r>
            <a:r>
              <a:rPr lang="en-US" sz="4400" dirty="0" err="1"/>
              <a:t>Frederich</a:t>
            </a:r>
            <a:r>
              <a:rPr lang="en-US" sz="4400" dirty="0"/>
              <a:t> Schleiermacher</a:t>
            </a:r>
          </a:p>
          <a:p>
            <a:pPr>
              <a:buNone/>
            </a:pPr>
            <a:r>
              <a:rPr lang="en-US" sz="4400" dirty="0"/>
              <a:t>                       Donald W. </a:t>
            </a:r>
            <a:r>
              <a:rPr lang="en-US" sz="4400" dirty="0" err="1"/>
              <a:t>Winicott</a:t>
            </a:r>
            <a:r>
              <a:rPr lang="en-US" sz="4400" dirty="0"/>
              <a:t>                                               Daniel Stern</a:t>
            </a:r>
          </a:p>
          <a:p>
            <a:pPr marL="0" indent="0">
              <a:buNone/>
            </a:pPr>
            <a:r>
              <a:rPr lang="en-US" sz="4400" dirty="0"/>
              <a:t>                       Martin </a:t>
            </a:r>
            <a:r>
              <a:rPr lang="en-US" sz="4400" dirty="0" err="1"/>
              <a:t>Burber</a:t>
            </a:r>
            <a:r>
              <a:rPr lang="en-US" sz="4400" dirty="0"/>
              <a:t>                                                         Beatrice Beebe</a:t>
            </a:r>
          </a:p>
          <a:p>
            <a:pPr>
              <a:buNone/>
            </a:pPr>
            <a:r>
              <a:rPr lang="en-US" sz="4400" dirty="0"/>
              <a:t>                                                                                                      Frank </a:t>
            </a:r>
            <a:r>
              <a:rPr lang="en-US" sz="4400" dirty="0" err="1"/>
              <a:t>Lachmann</a:t>
            </a:r>
            <a:endParaRPr lang="en-US" sz="4400" dirty="0"/>
          </a:p>
          <a:p>
            <a:pPr>
              <a:buNone/>
            </a:pPr>
            <a:r>
              <a:rPr lang="en-US" sz="4400" dirty="0"/>
              <a:t>                                                                                                      Stephen Seligman</a:t>
            </a:r>
          </a:p>
          <a:p>
            <a:pPr>
              <a:buNone/>
            </a:pPr>
            <a:r>
              <a:rPr lang="en-US" sz="3500" dirty="0"/>
              <a:t>                                     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Clinical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 A humanitarian and ethical responsibility  which supports an orientation and attitudinal stance </a:t>
            </a:r>
          </a:p>
          <a:p>
            <a:endParaRPr lang="en-US" dirty="0"/>
          </a:p>
          <a:p>
            <a:r>
              <a:rPr lang="en-US" dirty="0"/>
              <a:t>Maintaining an awareness of self experience , personal history and current context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Inescapable responsibility towards the other</a:t>
            </a:r>
          </a:p>
          <a:p>
            <a:endParaRPr lang="en-US" dirty="0"/>
          </a:p>
          <a:p>
            <a:endParaRPr lang="en-US" b="1" dirty="0"/>
          </a:p>
          <a:p>
            <a:r>
              <a:rPr lang="en-US" dirty="0"/>
              <a:t>Hospitality:  “ the friendly and generous reception of guests , visitors , strangers.  The Greek word for hospitality is </a:t>
            </a:r>
            <a:r>
              <a:rPr lang="en-US" i="1" dirty="0" err="1"/>
              <a:t>philoxenia</a:t>
            </a:r>
            <a:r>
              <a:rPr lang="en-US" dirty="0"/>
              <a:t>.  The word of “</a:t>
            </a:r>
            <a:r>
              <a:rPr lang="en-US" dirty="0" err="1"/>
              <a:t>xenos</a:t>
            </a:r>
            <a:r>
              <a:rPr lang="en-US" dirty="0"/>
              <a:t>” or stranger and “</a:t>
            </a:r>
            <a:r>
              <a:rPr lang="en-US" dirty="0" err="1"/>
              <a:t>phileo</a:t>
            </a:r>
            <a:r>
              <a:rPr lang="en-US" dirty="0"/>
              <a:t>” or to love or show affection.  </a:t>
            </a:r>
          </a:p>
          <a:p>
            <a:pPr>
              <a:buNone/>
            </a:pPr>
            <a:r>
              <a:rPr lang="en-US" dirty="0"/>
              <a:t>                 “ to love strangers”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does Clinical hospitality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13821" cy="4983162"/>
          </a:xfrm>
        </p:spPr>
        <p:txBody>
          <a:bodyPr/>
          <a:lstStyle/>
          <a:p>
            <a:r>
              <a:rPr lang="en-US" dirty="0"/>
              <a:t>Impact of the multitude of environmental and developmental variables that influence our understanding of ethical work </a:t>
            </a:r>
          </a:p>
          <a:p>
            <a:r>
              <a:rPr lang="en-US" dirty="0"/>
              <a:t>Variables that can both support and undermine.</a:t>
            </a:r>
          </a:p>
          <a:p>
            <a:r>
              <a:rPr lang="en-US" dirty="0"/>
              <a:t>Navigation of political cultural social context</a:t>
            </a:r>
          </a:p>
          <a:p>
            <a:r>
              <a:rPr lang="en-US" dirty="0"/>
              <a:t>Patients arrive at our door in need of support , understanding and witness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1805-F9F3-5FAA-A71F-799939329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7618"/>
            <a:ext cx="8229600" cy="547854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Attitudinal stance that fundamentally informs the hospitable gesture / orientation</a:t>
            </a:r>
          </a:p>
          <a:p>
            <a:r>
              <a:rPr lang="en-US" sz="2400" dirty="0"/>
              <a:t>To proffer something to the other to accept or reject as informed by their needs not by the clinician’s need</a:t>
            </a:r>
          </a:p>
          <a:p>
            <a:r>
              <a:rPr lang="en-US" sz="2400" dirty="0"/>
              <a:t>To maintain a curious , open state of mind towards the other, resisting the need to offer immediate responses or a demonstration of your capacity and understanding.</a:t>
            </a:r>
          </a:p>
          <a:p>
            <a:r>
              <a:rPr lang="en-US" sz="2400" dirty="0"/>
              <a:t>Willingness to accept rejection and challenge and to remain curious about this necessary response.</a:t>
            </a:r>
          </a:p>
          <a:p>
            <a:r>
              <a:rPr lang="en-US" sz="2400" dirty="0"/>
              <a:t>Resisting the lean towards an authoritarian and knowing context.</a:t>
            </a:r>
          </a:p>
          <a:p>
            <a:r>
              <a:rPr lang="en-US" sz="2400" dirty="0"/>
              <a:t>Informed by needs, desire of the clinician, an implicitly defensive and closed relational attitude.</a:t>
            </a:r>
          </a:p>
          <a:p>
            <a:r>
              <a:rPr lang="en-US" sz="2400" dirty="0"/>
              <a:t>Not easy in the face of complexity and sitting with not knowing which can confront our sense of professional identity and dignity.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085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455" y="1600200"/>
            <a:ext cx="808643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It is my inescapable and incontrovertible answerability to the other that makes me an individual “ I”. So that I  become a responsible or ethical “ I “  to the extent that I agree to dispose or dethrone myself –to abdicate my position of centrality – in </a:t>
            </a:r>
            <a:r>
              <a:rPr lang="en-US" sz="2800" dirty="0" err="1"/>
              <a:t>favour</a:t>
            </a:r>
            <a:r>
              <a:rPr lang="en-US" sz="2800" dirty="0"/>
              <a:t> of the vulnerable other. </a:t>
            </a:r>
          </a:p>
          <a:p>
            <a:r>
              <a:rPr lang="en-US" sz="1800" dirty="0"/>
              <a:t>(  Emmanuel  </a:t>
            </a:r>
            <a:r>
              <a:rPr lang="en-US" sz="1800" dirty="0" err="1"/>
              <a:t>Levinas</a:t>
            </a:r>
            <a:r>
              <a:rPr lang="en-US" sz="1800" dirty="0"/>
              <a:t> 1986. pp 26-27. In D. Orange  2010)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attitudinal stance of Clinical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1. Hospitality in the clinical context is an ethical imperative towards all of the patients that walks through our door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2. The capacity and willingness to reflect on the influence of the therapist’s current and historical context in the clinical context</a:t>
            </a:r>
          </a:p>
          <a:p>
            <a:pPr>
              <a:buNone/>
            </a:pPr>
            <a:endParaRPr lang="en-AU" sz="2400" dirty="0"/>
          </a:p>
          <a:p>
            <a:pPr>
              <a:buNone/>
            </a:pPr>
            <a:r>
              <a:rPr lang="en-US" sz="2400" dirty="0"/>
              <a:t>3. The capacity, openness and curiosity to attend to the quality of the relationship. This imbues a willingness to embrace complexity resisting the pull of reductionist and deterministic thinking.</a:t>
            </a:r>
            <a:endParaRPr lang="en-AU" sz="2400" dirty="0"/>
          </a:p>
          <a:p>
            <a:pPr>
              <a:buNone/>
            </a:pPr>
            <a:endParaRPr lang="en-US" sz="2400" dirty="0"/>
          </a:p>
          <a:p>
            <a:endParaRPr lang="en-US" sz="2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147D-A5FA-8839-8D4C-42BEE9E2D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8499"/>
            <a:ext cx="8025063" cy="890336"/>
          </a:xfrm>
        </p:spPr>
        <p:txBody>
          <a:bodyPr/>
          <a:lstStyle/>
          <a:p>
            <a:r>
              <a:rPr lang="en-US" dirty="0"/>
              <a:t>Breakout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93073-7ADF-A868-C8B1-C9E91FE02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731838"/>
            <a:ext cx="8373979" cy="53943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Q1: Who / what is your inner supportive chorus or inner supervisor. DO you review these / reflect on  these resources as you progress in your career?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Q2: What is your understanding/ experience of hospitality How is this included or not in your clinical practice / Or you teaching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Q3: Reflect on your context in regard to why you chose to become a clinician and what you are wanting form the experience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Q3: Reflect on what you are aware of / experience as  what you need from the patient as you engage &amp; welcome them into your relational home?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22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b="1" dirty="0"/>
              <a:t>1. Clinical hospitality is an ethical and moral imperative towards all patients that walk through our 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In many cases a patient’s implicit expectation will be that there is no place for their felt suffering , and our work is  to create “a context where the unsay-able can be said and the unbearable can be borne</a:t>
            </a:r>
            <a:r>
              <a:rPr lang="en-US" sz="1400" b="1" dirty="0"/>
              <a:t>”   G. Atwood 2010 ,pp 118-119</a:t>
            </a:r>
          </a:p>
          <a:p>
            <a:endParaRPr lang="en-AU" sz="1800" dirty="0"/>
          </a:p>
          <a:p>
            <a:r>
              <a:rPr lang="en-US" sz="2118" dirty="0"/>
              <a:t>Hospitality is a stance in which we harness a dialogic hermeneutic sensibility.  </a:t>
            </a:r>
          </a:p>
          <a:p>
            <a:endParaRPr lang="en-AU" sz="2000" dirty="0"/>
          </a:p>
          <a:p>
            <a:r>
              <a:rPr lang="en-US" sz="2162" dirty="0"/>
              <a:t>Our dialogic attitude demonstrated by our willingness to make sense of the patient’s articulation and communication by being curious , inquiring and when corrected making another inquiry until a shared understanding is reached.  </a:t>
            </a:r>
            <a:r>
              <a:rPr lang="en-AU" sz="1600" b="1" dirty="0"/>
              <a:t>(</a:t>
            </a:r>
            <a:r>
              <a:rPr lang="en-AU" sz="1600" b="1" dirty="0" err="1"/>
              <a:t>Gadamer</a:t>
            </a:r>
            <a:r>
              <a:rPr lang="en-AU" sz="1600" b="1" dirty="0"/>
              <a:t>, 1988; Schleiermacher, 1998) </a:t>
            </a:r>
          </a:p>
          <a:p>
            <a:endParaRPr lang="en-AU" sz="1800" dirty="0"/>
          </a:p>
          <a:p>
            <a:r>
              <a:rPr lang="en-US" sz="2118" dirty="0"/>
              <a:t>Appreciating that understanding is always work… and needs to be actively sought and accepting that pragmatic truth that “most understanding is misunderstanding</a:t>
            </a:r>
            <a:r>
              <a:rPr lang="en-US" sz="1882" dirty="0"/>
              <a:t>”   </a:t>
            </a:r>
            <a:r>
              <a:rPr lang="en-US" sz="1600" b="1" dirty="0"/>
              <a:t>( Schleiermacher  1768-1843)  </a:t>
            </a:r>
            <a:r>
              <a:rPr lang="en-US" sz="2118" dirty="0"/>
              <a:t>But that misunderstanding is a valid part of an ethical attempt in the hard work of making sense with the other of their story and their suffering.</a:t>
            </a:r>
            <a:endParaRPr lang="en-AU" sz="2118" dirty="0"/>
          </a:p>
          <a:p>
            <a:r>
              <a:rPr lang="en-US" sz="2118" dirty="0"/>
              <a:t> </a:t>
            </a:r>
            <a:endParaRPr lang="en-AU" sz="2118" dirty="0"/>
          </a:p>
          <a:p>
            <a:pPr marL="0" indent="0">
              <a:buNone/>
            </a:pPr>
            <a:r>
              <a:rPr lang="en-US" sz="2857" i="1" dirty="0"/>
              <a:t> </a:t>
            </a:r>
            <a:endParaRPr lang="en-AU" sz="2857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97253" cy="687888"/>
          </a:xfrm>
        </p:spPr>
        <p:txBody>
          <a:bodyPr>
            <a:normAutofit/>
          </a:bodyPr>
          <a:lstStyle/>
          <a:p>
            <a:r>
              <a:rPr lang="en-AU" sz="2800" dirty="0"/>
              <a:t>Therapeutic Witness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17" y="1417638"/>
            <a:ext cx="8698830" cy="4708525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/>
              <a:t>Primary to the ongoing work of understanding is the role of the witness.</a:t>
            </a:r>
          </a:p>
          <a:p>
            <a:endParaRPr lang="en-US" sz="4900" dirty="0"/>
          </a:p>
          <a:p>
            <a:r>
              <a:rPr lang="en-US" sz="4900" dirty="0"/>
              <a:t> The psychotherapeutic witness is the one who “gets it</a:t>
            </a:r>
            <a:r>
              <a:rPr lang="en-US" sz="4900" b="1" dirty="0"/>
              <a:t>” (Warren Poland 2000)</a:t>
            </a:r>
            <a:r>
              <a:rPr lang="en-US" sz="4900" dirty="0"/>
              <a:t> which in term allows the patient to get it. </a:t>
            </a:r>
          </a:p>
          <a:p>
            <a:endParaRPr lang="en-US" sz="4900" dirty="0"/>
          </a:p>
          <a:p>
            <a:r>
              <a:rPr lang="en-US" sz="4900" b="1" dirty="0"/>
              <a:t>D. </a:t>
            </a:r>
            <a:r>
              <a:rPr lang="en-US" sz="4900" b="1" dirty="0" err="1"/>
              <a:t>Wincott</a:t>
            </a:r>
            <a:r>
              <a:rPr lang="en-US" sz="4900" b="1" dirty="0"/>
              <a:t> </a:t>
            </a:r>
            <a:r>
              <a:rPr lang="en-US" sz="4900" dirty="0"/>
              <a:t>said “when I look I am seen therefore I exist “</a:t>
            </a:r>
          </a:p>
          <a:p>
            <a:endParaRPr lang="en-AU" sz="4900" dirty="0"/>
          </a:p>
          <a:p>
            <a:r>
              <a:rPr lang="en-US" sz="4900" dirty="0"/>
              <a:t>In Judith Herman’s words:</a:t>
            </a:r>
            <a:endParaRPr lang="en-AU" sz="4900" dirty="0"/>
          </a:p>
          <a:p>
            <a:pPr>
              <a:buNone/>
            </a:pPr>
            <a:r>
              <a:rPr lang="en-US" sz="4900" dirty="0"/>
              <a:t>     “In this slow and laborious process, a fragmented set of wordless, static images is gradually transformed into a narrative with motion, feeling and meaning</a:t>
            </a:r>
            <a:r>
              <a:rPr lang="en-US" sz="4900" b="1" dirty="0"/>
              <a:t>”  J. Herman 2009 p.135     </a:t>
            </a:r>
          </a:p>
          <a:p>
            <a:pPr>
              <a:buNone/>
            </a:pPr>
            <a:endParaRPr lang="en-US" sz="4900" b="1" dirty="0"/>
          </a:p>
          <a:p>
            <a:r>
              <a:rPr lang="en-US" sz="49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Our role as witness is not to act as a detective, jury or judge not to diagnose or impose interpretations on the patient’s experience but to quietly , steadfastly and alongside bear witness as the patient discovers her own truth with dignity and integrity which are restorative to a felt sense of inclusion in the human community. </a:t>
            </a:r>
          </a:p>
          <a:p>
            <a:endParaRPr lang="en-AU" sz="49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49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 AS witness, the therapist does  not take over or away the patient’s suffering but allows for the experience of the traumatic memories and feeling states to be realized with support , integrity  and dignity</a:t>
            </a:r>
            <a:r>
              <a:rPr lang="en-AU" sz="4900" dirty="0">
                <a:effectLst/>
              </a:rPr>
              <a:t> </a:t>
            </a:r>
            <a:endParaRPr lang="en-AU" sz="49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900" b="1" dirty="0"/>
          </a:p>
          <a:p>
            <a:endParaRPr lang="en-AU" sz="2000" dirty="0"/>
          </a:p>
          <a:p>
            <a:endParaRPr lang="en-A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inical hospitality 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BDE36B"/>
      </a:accent3>
      <a:accent4>
        <a:srgbClr val="8064A2"/>
      </a:accent4>
      <a:accent5>
        <a:srgbClr val="4BACC6"/>
      </a:accent5>
      <a:accent6>
        <a:srgbClr val="FB984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41929</TotalTime>
  <Words>1641</Words>
  <Application>Microsoft Macintosh PowerPoint</Application>
  <PresentationFormat>On-screen Show (4:3)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Clinical Hospitality</vt:lpstr>
      <vt:lpstr>What is Clinical Hospitality</vt:lpstr>
      <vt:lpstr>Why does Clinical hospitality matter</vt:lpstr>
      <vt:lpstr>PowerPoint Presentation</vt:lpstr>
      <vt:lpstr>PowerPoint Presentation</vt:lpstr>
      <vt:lpstr>The attitudinal stance of Clinical Hospitality</vt:lpstr>
      <vt:lpstr>Breakout groups</vt:lpstr>
      <vt:lpstr>1. Clinical hospitality is an ethical and moral imperative towards all patients that walk through our door</vt:lpstr>
      <vt:lpstr>Therapeutic Witness </vt:lpstr>
      <vt:lpstr>   2.  Capacity and willingness to reflect on the influence of the clinician’s current and historical context. </vt:lpstr>
      <vt:lpstr> 3. A capacity to attend to the quality of the relationship. </vt:lpstr>
      <vt:lpstr>A willingness to appreciate complexity while resisting to the pull reductionist thinking. </vt:lpstr>
      <vt:lpstr>References</vt:lpstr>
    </vt:vector>
  </TitlesOfParts>
  <Company>Gestault Therapy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Hospitality</dc:title>
  <dc:creator>Claire Taubert</dc:creator>
  <cp:lastModifiedBy>clairetaubert@gmail.com</cp:lastModifiedBy>
  <cp:revision>45</cp:revision>
  <dcterms:created xsi:type="dcterms:W3CDTF">2023-08-03T05:43:55Z</dcterms:created>
  <dcterms:modified xsi:type="dcterms:W3CDTF">2024-10-18T05:43:15Z</dcterms:modified>
</cp:coreProperties>
</file>